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5"/>
  </p:sldMasterIdLst>
  <p:notesMasterIdLst>
    <p:notesMasterId r:id="rId20"/>
  </p:notesMasterIdLst>
  <p:sldIdLst>
    <p:sldId id="450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9" r:id="rId18"/>
    <p:sldId id="45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12BC99-D285-4CC6-AA8B-76244EBC45ED}" v="27" dt="2019-10-31T19:00:48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4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 Ostrega" userId="44a2ba31-2f2b-45f5-8757-e4b9de9a9604" providerId="ADAL" clId="{499B8729-C37A-4381-BF86-F44E6FD75B27}"/>
    <pc:docChg chg="undo custSel addSld modSld">
      <pc:chgData name="Arthur Ostrega" userId="44a2ba31-2f2b-45f5-8757-e4b9de9a9604" providerId="ADAL" clId="{499B8729-C37A-4381-BF86-F44E6FD75B27}" dt="2019-10-31T19:00:48.906" v="112"/>
      <pc:docMkLst>
        <pc:docMk/>
      </pc:docMkLst>
      <pc:sldChg chg="addSp delSp modSp">
        <pc:chgData name="Arthur Ostrega" userId="44a2ba31-2f2b-45f5-8757-e4b9de9a9604" providerId="ADAL" clId="{499B8729-C37A-4381-BF86-F44E6FD75B27}" dt="2019-10-31T17:34:00.919" v="32" actId="478"/>
        <pc:sldMkLst>
          <pc:docMk/>
          <pc:sldMk cId="159152532" sldId="450"/>
        </pc:sldMkLst>
        <pc:spChg chg="mod">
          <ac:chgData name="Arthur Ostrega" userId="44a2ba31-2f2b-45f5-8757-e4b9de9a9604" providerId="ADAL" clId="{499B8729-C37A-4381-BF86-F44E6FD75B27}" dt="2019-10-31T17:33:52.091" v="27" actId="20577"/>
          <ac:spMkLst>
            <pc:docMk/>
            <pc:sldMk cId="159152532" sldId="450"/>
            <ac:spMk id="9" creationId="{65F477E9-DF8E-4C9C-9F9D-9EA894096F0D}"/>
          </ac:spMkLst>
        </pc:spChg>
        <pc:spChg chg="del">
          <ac:chgData name="Arthur Ostrega" userId="44a2ba31-2f2b-45f5-8757-e4b9de9a9604" providerId="ADAL" clId="{499B8729-C37A-4381-BF86-F44E6FD75B27}" dt="2019-10-31T17:34:00.919" v="32" actId="478"/>
          <ac:spMkLst>
            <pc:docMk/>
            <pc:sldMk cId="159152532" sldId="450"/>
            <ac:spMk id="10" creationId="{A5DA08E8-AE8A-4B9E-A800-6267744BB982}"/>
          </ac:spMkLst>
        </pc:spChg>
        <pc:spChg chg="add del mod">
          <ac:chgData name="Arthur Ostrega" userId="44a2ba31-2f2b-45f5-8757-e4b9de9a9604" providerId="ADAL" clId="{499B8729-C37A-4381-BF86-F44E6FD75B27}" dt="2019-10-31T17:33:59.124" v="31" actId="478"/>
          <ac:spMkLst>
            <pc:docMk/>
            <pc:sldMk cId="159152532" sldId="450"/>
            <ac:spMk id="13" creationId="{AE1A8982-A8FE-434C-841B-957CA43B7779}"/>
          </ac:spMkLst>
        </pc:spChg>
        <pc:cxnChg chg="del">
          <ac:chgData name="Arthur Ostrega" userId="44a2ba31-2f2b-45f5-8757-e4b9de9a9604" providerId="ADAL" clId="{499B8729-C37A-4381-BF86-F44E6FD75B27}" dt="2019-10-31T17:33:56.180" v="28" actId="478"/>
          <ac:cxnSpMkLst>
            <pc:docMk/>
            <pc:sldMk cId="159152532" sldId="450"/>
            <ac:cxnSpMk id="12" creationId="{0AB3C290-D446-4057-B83C-6A2ED36A336D}"/>
          </ac:cxnSpMkLst>
        </pc:cxnChg>
      </pc:sldChg>
      <pc:sldChg chg="addSp delSp modSp add mod">
        <pc:chgData name="Arthur Ostrega" userId="44a2ba31-2f2b-45f5-8757-e4b9de9a9604" providerId="ADAL" clId="{499B8729-C37A-4381-BF86-F44E6FD75B27}" dt="2019-10-31T19:00:48.906" v="112"/>
        <pc:sldMkLst>
          <pc:docMk/>
          <pc:sldMk cId="4223876877" sldId="451"/>
        </pc:sldMkLst>
        <pc:spChg chg="mod">
          <ac:chgData name="Arthur Ostrega" userId="44a2ba31-2f2b-45f5-8757-e4b9de9a9604" providerId="ADAL" clId="{499B8729-C37A-4381-BF86-F44E6FD75B27}" dt="2019-10-31T18:59:36.150" v="89" actId="1076"/>
          <ac:spMkLst>
            <pc:docMk/>
            <pc:sldMk cId="4223876877" sldId="451"/>
            <ac:spMk id="3" creationId="{00000000-0000-0000-0000-000000000000}"/>
          </ac:spMkLst>
        </pc:spChg>
        <pc:spChg chg="del">
          <ac:chgData name="Arthur Ostrega" userId="44a2ba31-2f2b-45f5-8757-e4b9de9a9604" providerId="ADAL" clId="{499B8729-C37A-4381-BF86-F44E6FD75B27}" dt="2019-10-31T18:58:37.113" v="83" actId="478"/>
          <ac:spMkLst>
            <pc:docMk/>
            <pc:sldMk cId="4223876877" sldId="451"/>
            <ac:spMk id="4" creationId="{00000000-0000-0000-0000-000000000000}"/>
          </ac:spMkLst>
        </pc:spChg>
        <pc:spChg chg="add del mod">
          <ac:chgData name="Arthur Ostrega" userId="44a2ba31-2f2b-45f5-8757-e4b9de9a9604" providerId="ADAL" clId="{499B8729-C37A-4381-BF86-F44E6FD75B27}" dt="2019-10-31T18:58:39.287" v="84" actId="478"/>
          <ac:spMkLst>
            <pc:docMk/>
            <pc:sldMk cId="4223876877" sldId="451"/>
            <ac:spMk id="6" creationId="{BDD862B0-6869-4BF5-9054-C5AB7EB77F71}"/>
          </ac:spMkLst>
        </pc:spChg>
        <pc:graphicFrameChg chg="add mod">
          <ac:chgData name="Arthur Ostrega" userId="44a2ba31-2f2b-45f5-8757-e4b9de9a9604" providerId="ADAL" clId="{499B8729-C37A-4381-BF86-F44E6FD75B27}" dt="2019-10-31T19:00:48.906" v="112"/>
          <ac:graphicFrameMkLst>
            <pc:docMk/>
            <pc:sldMk cId="4223876877" sldId="451"/>
            <ac:graphicFrameMk id="7" creationId="{CD2FCC30-D730-47A5-B4FB-AA335C501268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hemonics-my.sharepoint.com/personal/aostrega_ghsc-psm_org/Documents/GHSC-PSM_OSTREGA/NSCA/Uganda/NSCA%20Graphics%20+%20Data%20Visualizations/KPI%20Data%20tables%20+%20Charts_6.14.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'2a. Stock out Day of'!$A$1:$E$1</c:f>
          <c:strCache>
            <c:ptCount val="5"/>
            <c:pt idx="0">
              <c:v>Percentage of facilities with stockout on day of assessment</c:v>
            </c:pt>
          </c:strCache>
        </c:strRef>
      </c:tx>
      <c:layout>
        <c:manualLayout>
          <c:xMode val="edge"/>
          <c:yMode val="edge"/>
          <c:x val="0.1665871679645117"/>
          <c:y val="1.7599619646400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3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ill Sans MT" panose="020B0502020104020203" pitchFamily="34" charset="0"/>
              <a:ea typeface="+mn-ea"/>
              <a:cs typeface="+mn-cs"/>
            </a:defRPr>
          </a:pPr>
          <a:endParaRPr lang="th-TH"/>
        </a:p>
      </c:txPr>
    </c:title>
    <c:autoTitleDeleted val="0"/>
    <c:plotArea>
      <c:layout>
        <c:manualLayout>
          <c:layoutTarget val="inner"/>
          <c:xMode val="edge"/>
          <c:yMode val="edge"/>
          <c:x val="6.1278047980666286E-2"/>
          <c:y val="2.191331350010613E-2"/>
          <c:w val="0.95199576619594795"/>
          <c:h val="0.76708198603627309"/>
        </c:manualLayout>
      </c:layout>
      <c:lineChart>
        <c:grouping val="standard"/>
        <c:varyColors val="0"/>
        <c:ser>
          <c:idx val="0"/>
          <c:order val="0"/>
          <c:tx>
            <c:strRef>
              <c:f>'2a. Stock out Day of'!$B$4</c:f>
              <c:strCache>
                <c:ptCount val="1"/>
                <c:pt idx="0">
                  <c:v>TLE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of'!$C$4:$E$4</c:f>
              <c:numCache>
                <c:formatCode>0%</c:formatCode>
                <c:ptCount val="3"/>
                <c:pt idx="0">
                  <c:v>0.11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16C-4AE6-9411-F4D4FA27CAF4}"/>
            </c:ext>
          </c:extLst>
        </c:ser>
        <c:ser>
          <c:idx val="1"/>
          <c:order val="1"/>
          <c:tx>
            <c:strRef>
              <c:f>'2a. Stock out Day of'!$B$5</c:f>
              <c:strCache>
                <c:ptCount val="1"/>
                <c:pt idx="0">
                  <c:v>Condoms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of'!$C$5:$E$5</c:f>
              <c:numCache>
                <c:formatCode>0%</c:formatCode>
                <c:ptCount val="3"/>
                <c:pt idx="0">
                  <c:v>0.1</c:v>
                </c:pt>
                <c:pt idx="1">
                  <c:v>0.06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6C-4AE6-9411-F4D4FA27CAF4}"/>
            </c:ext>
          </c:extLst>
        </c:ser>
        <c:ser>
          <c:idx val="2"/>
          <c:order val="2"/>
          <c:tx>
            <c:strRef>
              <c:f>'2a. Stock out Day of'!$B$6</c:f>
              <c:strCache>
                <c:ptCount val="1"/>
                <c:pt idx="0">
                  <c:v>Malaria RDTs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of'!$C$6:$E$6</c:f>
              <c:numCache>
                <c:formatCode>0%</c:formatCode>
                <c:ptCount val="3"/>
                <c:pt idx="0">
                  <c:v>0.09</c:v>
                </c:pt>
                <c:pt idx="1">
                  <c:v>0.32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16C-4AE6-9411-F4D4FA27CAF4}"/>
            </c:ext>
          </c:extLst>
        </c:ser>
        <c:ser>
          <c:idx val="3"/>
          <c:order val="3"/>
          <c:tx>
            <c:strRef>
              <c:f>'2a. Stock out Day of'!$B$7</c:f>
              <c:strCache>
                <c:ptCount val="1"/>
                <c:pt idx="0">
                  <c:v>LLINs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of'!$C$7:$E$7</c:f>
              <c:numCache>
                <c:formatCode>0%</c:formatCode>
                <c:ptCount val="3"/>
                <c:pt idx="0">
                  <c:v>0.08</c:v>
                </c:pt>
                <c:pt idx="1">
                  <c:v>0.15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16C-4AE6-9411-F4D4FA27CAF4}"/>
            </c:ext>
          </c:extLst>
        </c:ser>
        <c:ser>
          <c:idx val="4"/>
          <c:order val="4"/>
          <c:tx>
            <c:strRef>
              <c:f>'2a. Stock out Day of'!$B$8</c:f>
              <c:strCache>
                <c:ptCount val="1"/>
                <c:pt idx="0">
                  <c:v>RHZE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of'!$C$8:$E$8</c:f>
              <c:numCache>
                <c:formatCode>0%</c:formatCode>
                <c:ptCount val="3"/>
                <c:pt idx="0">
                  <c:v>0.17</c:v>
                </c:pt>
                <c:pt idx="1">
                  <c:v>0.15</c:v>
                </c:pt>
                <c:pt idx="2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16C-4AE6-9411-F4D4FA27CAF4}"/>
            </c:ext>
          </c:extLst>
        </c:ser>
        <c:ser>
          <c:idx val="5"/>
          <c:order val="5"/>
          <c:tx>
            <c:strRef>
              <c:f>'2a. Stock out Day of'!$B$9</c:f>
              <c:strCache>
                <c:ptCount val="1"/>
                <c:pt idx="0">
                  <c:v>Depo Provera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of'!$C$9:$E$9</c:f>
              <c:numCache>
                <c:formatCode>0%</c:formatCode>
                <c:ptCount val="3"/>
                <c:pt idx="0">
                  <c:v>0.46</c:v>
                </c:pt>
                <c:pt idx="1">
                  <c:v>0.13</c:v>
                </c:pt>
                <c:pt idx="2">
                  <c:v>0.33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16C-4AE6-9411-F4D4FA27CAF4}"/>
            </c:ext>
          </c:extLst>
        </c:ser>
        <c:ser>
          <c:idx val="6"/>
          <c:order val="6"/>
          <c:tx>
            <c:strRef>
              <c:f>'2a. Stock out Day of'!$B$10</c:f>
              <c:strCache>
                <c:ptCount val="1"/>
                <c:pt idx="0">
                  <c:v>ORS/Zinc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of'!$C$10:$E$10</c:f>
              <c:numCache>
                <c:formatCode>0%</c:formatCode>
                <c:ptCount val="3"/>
                <c:pt idx="0">
                  <c:v>0.25</c:v>
                </c:pt>
                <c:pt idx="1">
                  <c:v>0.1</c:v>
                </c:pt>
                <c:pt idx="2">
                  <c:v>0.31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16C-4AE6-9411-F4D4FA27CAF4}"/>
            </c:ext>
          </c:extLst>
        </c:ser>
        <c:ser>
          <c:idx val="7"/>
          <c:order val="7"/>
          <c:tx>
            <c:strRef>
              <c:f>'2a. Stock out Day of'!$B$11</c:f>
              <c:strCache>
                <c:ptCount val="1"/>
                <c:pt idx="0">
                  <c:v>HIV RTK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of'!$C$11:$E$11</c:f>
              <c:numCache>
                <c:formatCode>0%</c:formatCode>
                <c:ptCount val="3"/>
                <c:pt idx="0">
                  <c:v>0.42</c:v>
                </c:pt>
                <c:pt idx="1">
                  <c:v>0.22</c:v>
                </c:pt>
                <c:pt idx="2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16C-4AE6-9411-F4D4FA27CAF4}"/>
            </c:ext>
          </c:extLst>
        </c:ser>
        <c:ser>
          <c:idx val="8"/>
          <c:order val="8"/>
          <c:tx>
            <c:strRef>
              <c:f>'2a. Stock out Day of'!$B$12</c:f>
              <c:strCache>
                <c:ptCount val="1"/>
                <c:pt idx="0">
                  <c:v>Metformin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of'!$C$12:$E$12</c:f>
              <c:numCache>
                <c:formatCode>0%</c:formatCode>
                <c:ptCount val="3"/>
                <c:pt idx="0">
                  <c:v>0.32</c:v>
                </c:pt>
                <c:pt idx="1">
                  <c:v>0.03</c:v>
                </c:pt>
                <c:pt idx="2">
                  <c:v>0.31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16C-4AE6-9411-F4D4FA27CAF4}"/>
            </c:ext>
          </c:extLst>
        </c:ser>
        <c:ser>
          <c:idx val="9"/>
          <c:order val="9"/>
          <c:tx>
            <c:strRef>
              <c:f>'2a. Stock out Day of'!$B$13</c:f>
              <c:strCache>
                <c:ptCount val="1"/>
                <c:pt idx="0">
                  <c:v>ACT (AL) 6X4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of'!$C$13:$E$13</c:f>
              <c:numCache>
                <c:formatCode>0%</c:formatCode>
                <c:ptCount val="3"/>
                <c:pt idx="0">
                  <c:v>0.15</c:v>
                </c:pt>
                <c:pt idx="1">
                  <c:v>0.03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016C-4AE6-9411-F4D4FA27CAF4}"/>
            </c:ext>
          </c:extLst>
        </c:ser>
        <c:ser>
          <c:idx val="10"/>
          <c:order val="10"/>
          <c:tx>
            <c:strRef>
              <c:f>'2a. Stock out Day of'!$B$14</c:f>
              <c:strCache>
                <c:ptCount val="1"/>
                <c:pt idx="0">
                  <c:v>Amoxicillin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of'!$C$14:$E$14</c:f>
              <c:numCache>
                <c:formatCode>0%</c:formatCode>
                <c:ptCount val="3"/>
                <c:pt idx="0">
                  <c:v>0.34</c:v>
                </c:pt>
                <c:pt idx="1">
                  <c:v>7.0000000000000007E-2</c:v>
                </c:pt>
                <c:pt idx="2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16C-4AE6-9411-F4D4FA27CAF4}"/>
            </c:ext>
          </c:extLst>
        </c:ser>
        <c:ser>
          <c:idx val="11"/>
          <c:order val="11"/>
          <c:tx>
            <c:strRef>
              <c:f>'2a. Stock out Day of'!$B$15</c:f>
              <c:strCache>
                <c:ptCount val="1"/>
                <c:pt idx="0">
                  <c:v>Oxytocin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of'!$C$15:$E$15</c:f>
              <c:numCache>
                <c:formatCode>0%</c:formatCode>
                <c:ptCount val="3"/>
                <c:pt idx="0">
                  <c:v>0.23</c:v>
                </c:pt>
                <c:pt idx="1">
                  <c:v>7.0000000000000007E-2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016C-4AE6-9411-F4D4FA27CAF4}"/>
            </c:ext>
          </c:extLst>
        </c:ser>
        <c:ser>
          <c:idx val="12"/>
          <c:order val="12"/>
          <c:tx>
            <c:strRef>
              <c:f>'2a. Stock out Day of'!$B$16</c:f>
              <c:strCache>
                <c:ptCount val="1"/>
                <c:pt idx="0">
                  <c:v>Tetanus Toxoid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solidFill>
                  <a:schemeClr val="accent1">
                    <a:lumMod val="80000"/>
                    <a:lumOff val="20000"/>
                  </a:schemeClr>
                </a:solidFill>
              </a:ln>
              <a:effectLst/>
            </c:spPr>
          </c:marker>
          <c:cat>
            <c:strRef>
              <c:f>'2a. Stock out Day of'!$C$2:$E$2</c:f>
              <c:strCache>
                <c:ptCount val="3"/>
                <c:pt idx="0">
                  <c:v>Health Centers</c:v>
                </c:pt>
                <c:pt idx="1">
                  <c:v>General Hospital</c:v>
                </c:pt>
                <c:pt idx="2">
                  <c:v>Regional Referral Hospital</c:v>
                </c:pt>
              </c:strCache>
            </c:strRef>
          </c:cat>
          <c:val>
            <c:numRef>
              <c:f>'2a. Stock out Day of'!$C$16:$E$16</c:f>
              <c:numCache>
                <c:formatCode>0%</c:formatCode>
                <c:ptCount val="3"/>
                <c:pt idx="0">
                  <c:v>0.14000000000000001</c:v>
                </c:pt>
                <c:pt idx="1">
                  <c:v>0.04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016C-4AE6-9411-F4D4FA27CA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4614208"/>
        <c:axId val="644617160"/>
      </c:lineChart>
      <c:catAx>
        <c:axId val="644614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th-TH"/>
          </a:p>
        </c:txPr>
        <c:crossAx val="644617160"/>
        <c:crosses val="autoZero"/>
        <c:auto val="1"/>
        <c:lblAlgn val="ctr"/>
        <c:lblOffset val="100"/>
        <c:noMultiLvlLbl val="0"/>
      </c:catAx>
      <c:valAx>
        <c:axId val="64461716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th-TH"/>
          </a:p>
        </c:txPr>
        <c:crossAx val="64461420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529637438396499"/>
          <c:w val="1"/>
          <c:h val="0.147036256160349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ill Sans MT" panose="020B0502020104020203" pitchFamily="34" charset="0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 rtl="0"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493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Это многочисленные КПЭ, товары-маркеры и уровни цепи поставок: в результате получается множество таблиц. Данные таблицы потребуются оценочной группе для конструктивного анализа: рассмотрение мельчайших подробностей данных может приводить к более эффективным рекомендациям. В зависимости от аудитории одни могут проявлять интерес к более подробной информации о данных уровнях, в то время как другим это может быть неинтересно. Многочисленные таблицы с данными можно привести в приложении или в качестве отдельных таблиц данных для заинтересованных лиц, а результаты рассмотреть подробно или в той части, в которой они связаны с выводами и рекомендациями, предоставленными в главный орган управления.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96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Еще одна таблица, организованная в другом порядке, чем таблица на предыдущем слайде.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984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 отношении КПЭ, в которых были собраны исторические данные, а также данные на разных уровнях цепи поставок, можно построить линейные графики, демонстрирующие тенденции на разных уровнях с течением времени. Это может помочь оценить наличие временной взаимосвязи между уровням цепи поставок.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034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Расчет КПЭ должен производиться в соответствии с указаниями для улучшения сопоставимости результатов между странами, также (что, вероятно, важнее) сопоставимости результатов во времени для одной страны.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5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Расчет КПЭ должен производиться в соответствии с указаниями для улучшения сопоставимости результатов между странами, также (что, вероятно, важнее) сопоставимости результатов во времени для одной страны.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Формулы по всем КПЭ приведены в Справочной таблице показателей. При этом данные формулы не связаны напрямую с собираемыми данными. В некоторых случаях могут быть промежуточные шаги, которые необходимы для обработки данных в целях их применения для расчета какого-либо КПЭ. Кроме того, данные по некоторым КПЭ, в частности [но не исключительно] те, которые собираются с помощью инструмента нецентральных КПЭ, собираются на нескольких объектах, по множеству товаров-маркеров или одновременно на нескольких объектах и по нескольким товарам-маркерам. Приведенные в Справочной таблице показателей формулы, как правило, предусмотрены для одного объекта или одной категории товаров. В Справочной таблице показателей имеется теоретическое описание того, как рассчитывать и включать в отчет усредненные показатели, однако отсутствуют необходимые подробные практические шаги. Имеется сопроводительный план анализа данных по КПЭ, в котором указано, как переходить от исходных данных к окончательному расчету КПЭ, и даны ссылки на код, используемый в SurveyCTO, с помощью которого пользователи могут быстро определить, какие данные им необходимы, и что с ними делать. В плане анализа данных приведены описания процедуры анализа по каждому КПЭ на основе формулы и на основе текста (как основные, так и дополнительные КПЭ).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Данная презентация ориентирована на основные КПЭ, однако те же принципы применимы и к дополнительным КПЭ; более подробная информация о дополнительных КПЭ приведена в плане анализа данных. Пользователи могут также использовать шаблоны для анализа КПЭ, в которых выполняется автоматический расчет КПЭ.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0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Потенциально имеется гораздо больше КПЭ, которые можно потенциально рассчитать, по сравнению с тем количеством, которое пригодится для представления. Например, коэффициенты дефицита необходимо рассчитывать по каждому посещаемому объекту и по каждому товару-маркеру, используемому в оценке. Таким образом, например, при 10 товарах-маркерах и 70 объектах, включенных в оценку, это означает 70 х 10 = 700 отдельных КПЭ, которые можно рассчитать по дефициту (и это лишь один из многих КПЭ). Включение такого количества в отчеты, презентации и пр., очевидно, не будет способствовать пониманию данных читателями/аудиторией. Таким образом, большинство собираемых данных потребуют объединения как в целях их представления, так и для обеспечения их понимания оценочной группой. Данные необходимо представлять как среднее значение по разным уровням цепи поставок, типам учреждений, товарам-маркерам и пр. 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Уровни агрегации включают в себя следующие:</a:t>
            </a:r>
          </a:p>
          <a:p>
            <a:pPr algn="l" rtl="0"/>
            <a:r>
              <a:rPr lang="ru-Ru" b="0" i="0" u="none" baseline="0"/>
              <a:t>По товарам-маркерам: результаты представляются отдельно по каждой категории товаров-маркеров с возможность усреднения по разным объектам и (или) по временным интервалам (как правило, месяцы).</a:t>
            </a:r>
          </a:p>
          <a:p>
            <a:pPr algn="l" rtl="0"/>
            <a:r>
              <a:rPr lang="ru-Ru" b="0" i="0" u="none" baseline="0"/>
              <a:t>Тип учреждения: разделение результатов по типу учреждения (например, медицинский центр, больница, промежуточный склад, центральный склад), как правило, представляет интерес для оценочной группы и аудитории.</a:t>
            </a:r>
          </a:p>
          <a:p>
            <a:pPr algn="l" rtl="0"/>
            <a:r>
              <a:rPr lang="ru-Ru" b="0" i="0" u="none" baseline="0"/>
              <a:t>Уровень цепи поставок: иногда разные типы учреждений можно объединять, если они относятся к одному «уровню» цепи поставок. Например, точки оказания услуг (включая медицинские центры, больницы и пр.) можно представить вместе.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733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Продолжение последнего слайда.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359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Формула в верхней части слайда — это формула, приведенная в Справочной таблице показателей. Она указывает на то, что необходимо рассчитать процент дней в отчетном периоде (как правило, 6 месяцев для оценки NSCA), в течение которых наблюдался дефицит товара. При этом эти данные собираются на многих объектах. На некоторых из этих объектов определенный товар-маркер может иметься в наличии, а на других — отсутствовать. Некоторые объекты могут иметь данные за все 6 месяцев, в то время как другие могут располагать данными менее, чем за 6 месяцев.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Во второй формуле указывается, каким образом следует объединять данные. В ней указано, что для начала необходимо рассчитать результаты по каждому учреждению и каждому товару, затем получить среднее значение (весовой коэффициент выборки) по каждому товару по всем учреждениям и, наконец, получить итоговое среднее значение по всем товарам.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Для расшифровки формулы начните с внутренних скобок и двигайтесь по направлению наружу:</a:t>
            </a:r>
          </a:p>
          <a:p>
            <a:pPr marL="228600" indent="-228600" algn="l" rtl="0">
              <a:buAutoNum type="arabicPeriod"/>
            </a:pPr>
            <a:r>
              <a:rPr lang="ru-Ru" b="0" i="0" u="none" baseline="0"/>
              <a:t>Сигма (греческая буква) с 6 наверху и «m=1» внизу указывает на сумму с первого по шестой месяц. Приведенные после этого переменные указывают на то, что следует складывать. В верхней части дроби (daysso</a:t>
            </a:r>
            <a:r>
              <a:rPr lang="ru-Ru" b="0" i="0" u="none" baseline="-25000"/>
              <a:t>fmc</a:t>
            </a:r>
            <a:r>
              <a:rPr lang="ru-Ru" b="0" i="0" u="none" baseline="0"/>
              <a:t> x scupdated</a:t>
            </a:r>
            <a:r>
              <a:rPr lang="ru-Ru" b="0" i="0" u="none" baseline="-25000"/>
              <a:t>fmc</a:t>
            </a:r>
            <a:r>
              <a:rPr lang="ru-Ru" b="0" i="0" u="none" baseline="0"/>
              <a:t>) сложите количество дней дефицита при наличии карточки учета за рассматриваемый месяц. Индекс указывает, что это необходимо сделать по каждому учреждению, каждому месяцу и каждому товару-маркеру. В нижней части дроби (scupdated</a:t>
            </a:r>
            <a:r>
              <a:rPr lang="ru-Ru" b="0" i="0" u="none" baseline="-25000"/>
              <a:t>fmc</a:t>
            </a:r>
            <a:r>
              <a:rPr lang="ru-Ru" b="0" i="0" u="none" baseline="0"/>
              <a:t> x количество дней в месяце m) сложите количество дней в рассматриваемом месяце, при условии, что за этот месяц имелись данные. Таким образом, результатом дроби станет процент дней, в течение которых определенный товар отсутствовал в каждом учреждении.</a:t>
            </a:r>
          </a:p>
          <a:p>
            <a:pPr marL="0" indent="0" algn="l" rtl="0">
              <a:buNone/>
            </a:pPr>
            <a:endParaRPr lang="ru-Ru" baseline="0" dirty="0"/>
          </a:p>
          <a:p>
            <a:pPr marL="0" indent="0" algn="l" rtl="0">
              <a:buNone/>
            </a:pPr>
            <a:r>
              <a:rPr lang="ru-Ru" b="0" i="0" u="none" baseline="0"/>
              <a:t>2. Полученные из внутренних скобок процент затем умножается на весовой коэффициент выборки, который является индивидуальным по каждому учреждению (более подробная информация о весовых коэффициентах приведена в разделе «Выборка»). Например, было 3 учреждения:</a:t>
            </a:r>
          </a:p>
          <a:p>
            <a:pPr marL="0" indent="0" algn="l" rtl="0">
              <a:buNone/>
            </a:pPr>
            <a:endParaRPr lang="ru-Ru" baseline="0" dirty="0"/>
          </a:p>
          <a:p>
            <a:pPr marL="0" indent="0" algn="l" rtl="0">
              <a:buNone/>
            </a:pPr>
            <a:r>
              <a:rPr lang="ru-Ru" b="0" i="0" u="none" baseline="0"/>
              <a:t>	</a:t>
            </a:r>
            <a:r>
              <a:rPr lang="ru-Ru" b="0" i="0" u="sng" baseline="0"/>
              <a:t>Количество учреждений</a:t>
            </a:r>
            <a:r>
              <a:rPr lang="ru-Ru" b="0" i="0" u="none" baseline="0"/>
              <a:t>	 </a:t>
            </a:r>
            <a:r>
              <a:rPr lang="ru-Ru" b="0" i="0" u="sng" baseline="0"/>
              <a:t>Процент дней, в которые наблюдался дефицит</a:t>
            </a:r>
            <a:r>
              <a:rPr lang="ru-Ru" b="0" i="0" u="none" baseline="0"/>
              <a:t>	 </a:t>
            </a:r>
            <a:r>
              <a:rPr lang="ru-Ru" b="0" i="0" u="sng" baseline="0"/>
              <a:t>Весовой коэффициент выборки </a:t>
            </a:r>
            <a:r>
              <a:rPr lang="ru-Ru" b="0" i="0" u="none" baseline="0"/>
              <a:t>		</a:t>
            </a:r>
            <a:r>
              <a:rPr lang="ru-Ru" b="0" i="0" u="sng" baseline="0"/>
              <a:t>Результат</a:t>
            </a:r>
          </a:p>
          <a:p>
            <a:pPr marL="0" indent="0" algn="l" rtl="0">
              <a:buNone/>
            </a:pPr>
            <a:r>
              <a:rPr lang="ru-Ru" b="0" i="0" u="none" baseline="0"/>
              <a:t>	1		25 %			2		25 % x 2 = 0,5</a:t>
            </a:r>
          </a:p>
          <a:p>
            <a:pPr marL="0" indent="0" algn="l" rtl="0">
              <a:buNone/>
            </a:pPr>
            <a:r>
              <a:rPr lang="ru-Ru" b="0" i="0" u="none" baseline="0"/>
              <a:t>	2		50 %			1,5		50 % x 1,5 = 0,75</a:t>
            </a:r>
          </a:p>
          <a:p>
            <a:pPr marL="0" indent="0" algn="l" rtl="0">
              <a:buNone/>
            </a:pPr>
            <a:r>
              <a:rPr lang="ru-Ru" b="0" i="0" u="none" baseline="0"/>
              <a:t>	3		0 %			2		0 % x 2 = 0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3. Сигма (греческая буква) с «n» наверху и «f=1» означает, что необходимо сложить результаты по всем учреждениям (определенного типа). В примере выше: 0,5 + 0,75 + 0 = 1,25</a:t>
            </a:r>
          </a:p>
          <a:p>
            <a:pPr marL="0" indent="0" algn="l" rtl="0">
              <a:buNone/>
            </a:pPr>
            <a:endParaRPr lang="ru-Ru" baseline="0" dirty="0"/>
          </a:p>
          <a:p>
            <a:pPr marL="0" indent="0" algn="l" rtl="0">
              <a:buNone/>
            </a:pPr>
            <a:r>
              <a:rPr lang="ru-Ru" b="0" i="0" u="none" baseline="0"/>
              <a:t>4. Этот результат затем делится на число, вынесенное за скобки, которое представляет собой сумму весового коэффициента выборки по всем учреждениям. В данном случае: 2 + 1,5 + 2 = 5,5.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5. Деление даст результат: среднее количество дней отсутствия одного товара-маркера. В примере 1,25 / 5,5 = 22,7 % (среднее количество дней, когда данный товар отсутствовал, в течение шести месяцев периода оценки). Обратите внимание, что весовой коэффициент выборки дает другой результат, чем просто среднее арифметическое (то есть (25 % + 50 % + 0 %)/3 = 25 %). Средневзвешенная выборка представляет собой наилучшую оценку среднего показателя по всем учреждениям в стране на основе того, каким образом строилась выборка. 75 % — это среднее арифметическое выборки (которое не является наилучшей оценкой среднего показателя по всем учреждениям в стране).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6. Наконец, повторите данную процедуру по каждому товару-маркеру. Если товаров-маркеров больше десяти, данную процедуру необходимо выполнить 10 раз. Затем можно взять среднее арифметическое по 10 товарам-маркерам, чтобы получить итоговый средний показатель.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Почему именно данный способ рекомендуется применять для объединения данных?</a:t>
            </a:r>
          </a:p>
          <a:p>
            <a:pPr marL="0" indent="0" algn="l" rtl="0">
              <a:buNone/>
            </a:pPr>
            <a:r>
              <a:rPr lang="ru-Ru" b="0" i="0" u="none" baseline="0"/>
              <a:t>В другом примере (в целях удобства весовые коэффициенты выборки опущены в примере, но аргумент продолжает применяться [возможно, в большей степени], если весовые коэффициенты выборки включены) предполагается, что имеются два учреждения, в одном из которых есть данные за все 6 месяцев, а в другом — за 3 месяца: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	</a:t>
            </a:r>
            <a:r>
              <a:rPr lang="ru-Ru" b="0" i="0" u="sng" baseline="0"/>
              <a:t>Количество учреждений</a:t>
            </a:r>
            <a:r>
              <a:rPr lang="ru-Ru" b="0" i="0" u="none" baseline="0"/>
              <a:t>	 </a:t>
            </a:r>
            <a:r>
              <a:rPr lang="ru-Ru" b="0" i="0" u="sng" baseline="0"/>
              <a:t>Кол-во дней отсутствия товара на складе</a:t>
            </a:r>
            <a:r>
              <a:rPr lang="ru-Ru" b="0" i="0" u="none" baseline="0"/>
              <a:t>		 </a:t>
            </a:r>
            <a:r>
              <a:rPr lang="ru-Ru" b="0" i="0" u="sng" baseline="0"/>
              <a:t>Количество дней наблюдения </a:t>
            </a:r>
            <a:r>
              <a:rPr lang="ru-Ru" b="0" i="0" u="none" baseline="0"/>
              <a:t>	 </a:t>
            </a:r>
            <a:r>
              <a:rPr lang="ru-Ru" b="0" i="0" u="sng" baseline="0"/>
              <a:t>Результат</a:t>
            </a:r>
          </a:p>
          <a:p>
            <a:pPr marL="0" indent="0" algn="l" rtl="0">
              <a:buNone/>
            </a:pPr>
            <a:r>
              <a:rPr lang="ru-Ru" b="0" i="0" u="none" baseline="0"/>
              <a:t>	1		10			184			10 / 184 = 4,7 %</a:t>
            </a:r>
          </a:p>
          <a:p>
            <a:pPr marL="0" indent="0" algn="l" rtl="0">
              <a:buNone/>
            </a:pPr>
            <a:r>
              <a:rPr lang="ru-Ru" b="0" i="0" u="none" baseline="0"/>
              <a:t>	2		8			92			8 / 92 = 8,7 %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Если бы мы сначала сложили столбцы (например, (10+8)/(184+92)), мы бы получили 6,5 % дней дефицита. Если бы мы сначала выполнили расчет по каждому учреждению, мы бы получили 6,7 % дней дефицита. Полученные результаты не совсем одинаковые. Если сначала сложить столбцы, учреждение № 1 получит больший «весовой коэффициент» в конечном результате, чем в случае изначального расчета по каждому учреждению. При этом во втором учреждении имеет место нехватка данных, и его результаты «хуже» (больший процент дней дефицита), чем в первом учреждении. Эти два фактора потенциально взаимосвязаны: учреждения с «худшим» показателем эффективности могут также испытывать нехватку данных (а могут и не испытывать ее). Если мы складываем столбцы, мы фактически присваиваем учреждениям с полным набором данных более высокий «весовой коэффициент», чем учреждениям с неполными данными. С другой стороны, «процент дней дефицита» во втором учреждении измеряется хуже, чем в первом учреждении, так как он основан на меньшем количестве месяцев, за которые имеются данные. Таким образом, перед нами встает необходимость выбора: либо мы присваиваем учреждениям с менее точными данными больший весовой коэффициент, либо мы присваиваем учреждениям с потенциально «благоприятным» смещением больший весовой коэффициент при расчете.</a:t>
            </a:r>
          </a:p>
          <a:p>
            <a:pPr marL="0" indent="0" algn="l" rtl="0">
              <a:buNone/>
            </a:pPr>
            <a:endParaRPr lang="ru-Ru" u="none" baseline="0" dirty="0"/>
          </a:p>
          <a:p>
            <a:pPr marL="0" indent="0" algn="l" rtl="0">
              <a:buNone/>
            </a:pPr>
            <a:r>
              <a:rPr lang="ru-Ru" b="0" i="0" u="none" baseline="0"/>
              <a:t>В целях оценки NSCA рекомендуется сначала производить расчет результатов по каждому учреждению для противодействия потенциальному смещению в результате приписывания большего весового коэффициента учреждениям с полными данными. Причина заключается в том, что выборка производилась на основе учреждения/объекта как объекта исследования (а не, например, товара-маркера как объекта исследования), поэтому данный подход соответствует методике выборки.</a:t>
            </a:r>
          </a:p>
          <a:p>
            <a:pPr marL="0" indent="0" algn="l" rtl="0">
              <a:buNone/>
            </a:pPr>
            <a:endParaRPr lang="ru-Ru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1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 следующем разделе представлены результаты анализа КПЭ.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17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Так же, как и при анализе Модели технологической зрелости, по результатам КПЭ можно построить таблицу инструментов. На тепловой карте обозначены уровни от красного до зеленого — зеленым цветом обозначены желаемые стандарты производительности, установленные для определенной страны. Данные уровни можно адаптировать в рабочих тетрадях по анализу КПЭ в целях приведения их в соответствие с потребностями конкретной оценки. Задача заключается не в том, чтобы «упрекнуть» страну за несоблюдение стандартов производительности (в действительности, соблюдение стандартов производительности по некоторым показателям может означать, что следует поставить более амбициозные цели), а в том, чтобы выделить те показатели производительности, по которым страны демонстрируют лучшие/худшие результаты по сравнению со стандартом.</a:t>
            </a:r>
          </a:p>
          <a:p>
            <a:endParaRPr lang="ru-Ru" baseline="0" dirty="0"/>
          </a:p>
          <a:p>
            <a:pPr algn="l" rtl="0"/>
            <a:r>
              <a:rPr lang="ru-Ru" b="0" i="0" u="none" baseline="0"/>
              <a:t>В анализе Модели технологической зрелости также имеются пузырьковые диаграммы, однако такой способ визуализации не подходит для КПЭ, так как не все КПЭ можно измерить с помощью одной шкалы. В цвета теплокарты можно вносить изменения, если, например, оценочная группа желает быть осведомленной о цветовой слепоте.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7997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Часть процедуры оценки может включать изучение и (или) обновление стандартов производительности по каждому КПЭ в стране. По возможности, странам следует определить цели, как минимум, по основным КПЭ, которые они стремятся достичь с течением времени.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279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 baseline="0"/>
              <a:t>Лепестковые диаграммы также могут быть использованы для представления общих оценок по какому-либо одному КПЭ по разным товарам-маркерам. На лепестковых диаграммах линии могут представлять собой различные товары-маркеры (как указано выше).</a:t>
            </a:r>
            <a:endParaRPr lang="ru-Ru" dirty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85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50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300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37859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615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4108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6062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6539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9679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770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8328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66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756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82213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5507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721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5853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6423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397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360374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6600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17725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203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5634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48264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8/8/2022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293348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8/8/2022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4013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8/8/2022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82264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18442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996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14041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944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501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800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15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8/8/2022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50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8/8/2022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51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  <p:sldLayoutId id="2147483760" r:id="rId18"/>
    <p:sldLayoutId id="2147483761" r:id="rId19"/>
    <p:sldLayoutId id="2147483762" r:id="rId20"/>
    <p:sldLayoutId id="2147483763" r:id="rId21"/>
    <p:sldLayoutId id="2147483764" r:id="rId22"/>
    <p:sldLayoutId id="2147483765" r:id="rId23"/>
    <p:sldLayoutId id="2147483766" r:id="rId24"/>
    <p:sldLayoutId id="2147483767" r:id="rId25"/>
    <p:sldLayoutId id="2147483768" r:id="rId26"/>
    <p:sldLayoutId id="2147483769" r:id="rId27"/>
    <p:sldLayoutId id="2147483770" r:id="rId28"/>
    <p:sldLayoutId id="2147483771" r:id="rId29"/>
    <p:sldLayoutId id="2147483772" r:id="rId30"/>
    <p:sldLayoutId id="2147483773" r:id="rId31"/>
    <p:sldLayoutId id="2147483774" r:id="rId32"/>
    <p:sldLayoutId id="2147483775" r:id="rId33"/>
    <p:sldLayoutId id="2147483776" r:id="rId34"/>
    <p:sldLayoutId id="2147483777" r:id="rId35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-5125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</a:t>
            </a: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  Обзор расчета КПЭ</a:t>
            </a: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5915253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805" y="298568"/>
            <a:ext cx="10363200" cy="580800"/>
          </a:xfrm>
        </p:spPr>
        <p:txBody>
          <a:bodyPr>
            <a:normAutofit/>
          </a:bodyPr>
          <a:lstStyle/>
          <a:p>
            <a:pPr algn="l" rtl="0"/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Множество таблиц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805" y="1026140"/>
            <a:ext cx="10582102" cy="1072845"/>
          </a:xfrm>
        </p:spPr>
        <p:txBody>
          <a:bodyPr>
            <a:noAutofit/>
          </a:bodyPr>
          <a:lstStyle/>
          <a:p>
            <a:pPr lvl="0" algn="l" rtl="0">
              <a:buFont typeface="Wingdings" panose="05000000000000000000" pitchFamily="2" charset="2"/>
              <a:buChar char="ü"/>
            </a:pPr>
            <a:r>
              <a:rPr lang="ru-Ru" sz="2800" b="1" i="0" u="none" baseline="0">
                <a:latin typeface="Arial" panose="020B0604020202020204" pitchFamily="34" charset="0"/>
                <a:cs typeface="Arial" panose="020B0604020202020204" pitchFamily="34" charset="0"/>
              </a:rPr>
              <a:t>Выплаченная сумма как процент международной справочной цены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275064"/>
              </p:ext>
            </p:extLst>
          </p:nvPr>
        </p:nvGraphicFramePr>
        <p:xfrm>
          <a:off x="411707" y="2245758"/>
          <a:ext cx="11368585" cy="3937788"/>
        </p:xfrm>
        <a:graphic>
          <a:graphicData uri="http://schemas.openxmlformats.org/drawingml/2006/table">
            <a:tbl>
              <a:tblPr firstRow="1" firstCol="1" bandRow="1"/>
              <a:tblGrid>
                <a:gridCol w="464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5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7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3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3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243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73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№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Продукт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Дозировка продукта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Средняя уплаченная цена (долл.)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Международная справочная стоимость (долл.)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8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Выплаченная сумма как процент международной справочной цены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912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ORS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Саше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0,15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176 %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639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Парацетамол в таблетках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500 мг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0,010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227 %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639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Окситоцин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МЕ/мл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0,14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90 %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639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Амоксициллин в таблетках/капсулах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250 мг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0,020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0,016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125 %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620">
                <a:tc>
                  <a:txBody>
                    <a:bodyPr/>
                    <a:lstStyle/>
                    <a:p>
                      <a:pPr marL="0"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Артеметер/ Люмефантрин 4х6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20/120 мг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0,76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1,49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ru-Ru" sz="18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51 %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082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4857" y="0"/>
            <a:ext cx="10363200" cy="1587500"/>
          </a:xfrm>
        </p:spPr>
        <p:txBody>
          <a:bodyPr>
            <a:noAutofit/>
          </a:bodyPr>
          <a:lstStyle/>
          <a:p>
            <a:pPr algn="l" rtl="0"/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Коэффициент дефицита в разбивке по товарам-маркерам (процентный </a:t>
            </a:r>
            <a:r>
              <a:rPr lang="ru-Ru" sz="3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показатель</a:t>
            </a:r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организаций, </a:t>
            </a:r>
            <a:br>
              <a:rPr lang="en-US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которых в день оценки наблюдался дефицит)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120345"/>
              </p:ext>
            </p:extLst>
          </p:nvPr>
        </p:nvGraphicFramePr>
        <p:xfrm>
          <a:off x="914400" y="1801597"/>
          <a:ext cx="10423763" cy="4193746"/>
        </p:xfrm>
        <a:graphic>
          <a:graphicData uri="http://schemas.openxmlformats.org/drawingml/2006/table">
            <a:tbl>
              <a:tblPr firstRow="1" firstCol="1" bandRow="1"/>
              <a:tblGrid>
                <a:gridCol w="465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4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3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44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2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426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17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Медицинский центр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Районная </a:t>
                      </a:r>
                      <a:br>
                        <a:rPr lang="en-US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</a:b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больница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Реферальная больница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4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№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Продукт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Дозировка продукта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55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ORS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Саше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75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Парацетамол </a:t>
                      </a:r>
                      <a:br>
                        <a:rPr lang="en-US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</a:br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 таблетках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500 мг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9 %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22 %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81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Окситоцин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10 МЕ/мл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20 %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16 %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175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Амоксициллин </a:t>
                      </a:r>
                      <a:br>
                        <a:rPr lang="en-US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</a:br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 таблетках/</a:t>
                      </a:r>
                      <a:br>
                        <a:rPr lang="en-US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</a:br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капсулах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250 мг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5 %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175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kern="1200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и пр.</a:t>
                      </a:r>
                      <a:endParaRPr lang="ru-Ru" sz="1600" b="0" i="0" u="none" kern="120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17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Итого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13 %</a:t>
                      </a: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5 %</a:t>
                      </a: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baseline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5 %</a:t>
                      </a:r>
                    </a:p>
                  </a:txBody>
                  <a:tcPr marL="90712" marR="907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100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805" y="75281"/>
            <a:ext cx="10363200" cy="580800"/>
          </a:xfrm>
        </p:spPr>
        <p:txBody>
          <a:bodyPr>
            <a:normAutofit/>
          </a:bodyPr>
          <a:lstStyle/>
          <a:p>
            <a:pPr algn="l" rtl="0"/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Другие возможные графики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9"/>
          <a:stretch/>
        </p:blipFill>
        <p:spPr bwMode="auto">
          <a:xfrm>
            <a:off x="767720" y="820379"/>
            <a:ext cx="10656560" cy="59010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4392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Примечания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715548"/>
            <a:ext cx="10363200" cy="5142451"/>
          </a:xfrm>
        </p:spPr>
        <p:txBody>
          <a:bodyPr>
            <a:noAutofit/>
          </a:bodyPr>
          <a:lstStyle/>
          <a:p>
            <a:pPr marL="304470" lvl="1"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Основные КПЭ следует всегда включать в оценку NSCA в соответствии с описанием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 имеют точные определения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Усредненные и прочие сводные данные также имеют точные определения</a:t>
            </a:r>
          </a:p>
          <a:p>
            <a:pPr algn="l" rtl="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Следует позаботиться о том, чтобы приводимые данные точно соответствовали значению показателя</a:t>
            </a:r>
          </a:p>
          <a:p>
            <a:pPr lvl="1" algn="l" rtl="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 толковались именно в этом ключе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255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0800"/>
          </a:xfrm>
        </p:spPr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Изучите данные с помощью собственных визуализаций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D2FCC30-D730-47A5-B4FB-AA335C5012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367334"/>
              </p:ext>
            </p:extLst>
          </p:nvPr>
        </p:nvGraphicFramePr>
        <p:xfrm>
          <a:off x="0" y="615254"/>
          <a:ext cx="12192000" cy="6242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387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Формулы, приведенные в Справочной таблице показателей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14400" y="1715548"/>
            <a:ext cx="10363200" cy="5142451"/>
          </a:xfrm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 всегда понятно, когда и что следует объединять (например, по всем учреждениям здравоохранения или по всем товарам-маркерам и пр.)</a:t>
            </a: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Подробные рекомендации даны в плане анализа данных</a:t>
            </a: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Здесь основное внимание направлено на основные КПЭ</a:t>
            </a:r>
          </a:p>
        </p:txBody>
      </p:sp>
    </p:spTree>
    <p:extLst>
      <p:ext uri="{BB962C8B-B14F-4D97-AF65-F5344CB8AC3E}">
        <p14:creationId xmlns:p14="http://schemas.microsoft.com/office/powerpoint/2010/main" val="11298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737" y="41133"/>
            <a:ext cx="10280701" cy="610653"/>
          </a:xfrm>
        </p:spPr>
        <p:txBody>
          <a:bodyPr>
            <a:normAutofit fontScale="90000"/>
          </a:bodyPr>
          <a:lstStyle/>
          <a:p>
            <a:pPr algn="l" rtl="0"/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Расчет ― типы агрегации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68805"/>
              </p:ext>
            </p:extLst>
          </p:nvPr>
        </p:nvGraphicFramePr>
        <p:xfrm>
          <a:off x="0" y="579893"/>
          <a:ext cx="12191999" cy="6278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6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5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Показатель</a:t>
                      </a:r>
                    </a:p>
                  </a:txBody>
                  <a:tcPr marL="120949" marR="120949" marT="60475" marB="60475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Тип агрегации</a:t>
                      </a:r>
                    </a:p>
                  </a:txBody>
                  <a:tcPr marL="120949" marR="120949" marT="60475" marB="60475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Точность прогноза</a:t>
                      </a:r>
                    </a:p>
                  </a:txBody>
                  <a:tcPr marL="120949" marR="120949" marT="60475" marB="60475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товарам-маркерам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Источник финансирования </a:t>
                      </a:r>
                    </a:p>
                  </a:txBody>
                  <a:tcPr marL="120949" marR="120949" marT="60475" marB="60475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Доля в процентах по источнику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001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Выплаченная сумма как процент международной справочной цены</a:t>
                      </a:r>
                    </a:p>
                  </a:txBody>
                  <a:tcPr marL="120949" marR="120949" marT="60475" marB="60475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товару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Обеспечение запасами в соответствии с планом</a:t>
                      </a:r>
                    </a:p>
                  </a:txBody>
                  <a:tcPr marL="120949" marR="120949" marT="60475" marB="60475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товару и типу организации с усреднением по предприятиям и месяцам</a:t>
                      </a:r>
                      <a:endParaRPr lang="ru-Ru"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Коэффициент дефицита по товару-маркеру и уровню системы</a:t>
                      </a:r>
                      <a:endParaRPr lang="ru-Ru"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90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Точность определения запасов</a:t>
                      </a:r>
                      <a:endParaRPr lang="ru-Ru"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Процент учреждений со 100 % точностью по товару и типу организации; среднее отклонение</a:t>
                      </a:r>
                      <a:endParaRPr lang="ru-Ru"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Коэффициент выполнения заказов	</a:t>
                      </a:r>
                    </a:p>
                  </a:txBody>
                  <a:tcPr marL="120949" marR="120949" marT="60475" marB="60475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В среднем по типу предприятия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9001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Убытки в результате повреждения, краж и истечения срока годности 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товару и типу организации с усреднением по предприятиям и месяцам</a:t>
                      </a:r>
                      <a:endParaRPr lang="ru-Ru" sz="16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Своевременная доставка в учреждение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типу организации и уровню цепи поставок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002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Срочные заказы в процентном выражении, размещенные учреждениями здравоохранения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0" i="0" u="none" strike="noStrike" cap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типу организации и уровню цепи поставок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8987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Коэффициент текучести кадров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типу организации и уровню цепи поставок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63363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16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Процент своевременной отчетности учреждения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0" i="0" u="none" strike="noStrike" cap="none" baseline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типу организации и уровню цепи поставок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647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737" y="65897"/>
            <a:ext cx="10280701" cy="610653"/>
          </a:xfrm>
        </p:spPr>
        <p:txBody>
          <a:bodyPr>
            <a:normAutofit fontScale="90000"/>
          </a:bodyPr>
          <a:lstStyle/>
          <a:p>
            <a:pPr algn="l" rtl="0"/>
            <a:r>
              <a:rPr lang="ru-Ru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Расчет ― типы агрегации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09362"/>
              </p:ext>
            </p:extLst>
          </p:nvPr>
        </p:nvGraphicFramePr>
        <p:xfrm>
          <a:off x="180737" y="707637"/>
          <a:ext cx="11977134" cy="4555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3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3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2582">
                <a:tc>
                  <a:txBody>
                    <a:bodyPr/>
                    <a:lstStyle/>
                    <a:p>
                      <a:pPr algn="l" rtl="0"/>
                      <a:r>
                        <a:rPr lang="ru-Ru" sz="2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Показатель</a:t>
                      </a:r>
                    </a:p>
                  </a:txBody>
                  <a:tcPr marL="120949" marR="120949" marT="60475" marB="60475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24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Типы агрегации</a:t>
                      </a:r>
                    </a:p>
                  </a:txBody>
                  <a:tcPr marL="120949" marR="120949" marT="60475" marB="60475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8526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Своевременная доставка в учреждение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В среднем по месяцам и типу предприятия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3259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Срочные заказы в процентном выражении, размещенные учреждениями здравоохранения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В среднем по месяцам и типу предприятия</a:t>
                      </a:r>
                    </a:p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ru-Ru" sz="2000" b="0" i="0" u="none" strike="noStrike" cap="none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Arial"/>
                      </a:endParaRP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622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Коэффициент текучести кадров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В среднем по типу предприятия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622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Процент своевременной отчетности учреждения</a:t>
                      </a:r>
                    </a:p>
                  </a:txBody>
                  <a:tcPr marL="90712" marR="90712" marT="0" marB="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По типу учреждения </a:t>
                      </a:r>
                      <a:b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</a:br>
                      <a:r>
                        <a:rPr lang="ru-Ru" sz="2000" b="0" i="0" u="none" strike="noStrike" cap="none" baseline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Arial"/>
                        </a:rPr>
                        <a:t>(если возможно)</a:t>
                      </a:r>
                    </a:p>
                  </a:txBody>
                  <a:tcPr marL="120949" marR="120949" marT="60475" marB="6047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725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79024"/>
            <a:ext cx="10363200" cy="580800"/>
          </a:xfrm>
        </p:spPr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 практике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739035" y="1803400"/>
                <a:ext cx="10885117" cy="5054600"/>
              </a:xfrm>
            </p:spPr>
            <p:txBody>
              <a:bodyPr>
                <a:noAutofit/>
              </a:bodyPr>
              <a:lstStyle/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ru-Ru" sz="2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Дни дефицита за рассматриваемый период оценки:</a:t>
                </a:r>
                <a:r>
                  <a:rPr lang="ru-Ru" sz="2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134386" indent="0" algn="l" rtl="0">
                  <a:spcBef>
                    <a:spcPts val="600"/>
                  </a:spcBef>
                  <a:spcAft>
                    <a:spcPts val="0"/>
                  </a:spcAft>
                  <a:buNone/>
                </a:pPr>
                <a:endParaRPr lang="ru-Ru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34386" indent="0" algn="l" rtl="0">
                  <a:spcBef>
                    <a:spcPts val="600"/>
                  </a:spcBef>
                  <a:spcAft>
                    <a:spcPts val="0"/>
                  </a:spcAft>
                  <a:buNone/>
                </a:pPr>
                <a:endParaRPr lang="ru-Ru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ru-Ru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f = учреждение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m = месяц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c = товар-маркер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daysso = количество дней дефицита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000" smtClean="0">
                        <a:latin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cupdated</m:t>
                    </m:r>
                  </m:oMath>
                </a14:m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 = 1 при наличии карточки учета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daysso = количество дней дефицита в месяц</a:t>
                </a:r>
              </a:p>
              <a:p>
                <a:pPr algn="l" rtl="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000" b="0" i="0" u="none" baseline="0">
                    <a:latin typeface="Arial" panose="020B0604020202020204" pitchFamily="34" charset="0"/>
                    <a:ea typeface="+mj-lt"/>
                    <a:cs typeface="Arial" panose="020B0604020202020204" pitchFamily="34" charset="0"/>
                  </a:rPr>
                  <a:t>w = весовой коэффициент выборк</a:t>
                </a: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035" y="1803400"/>
                <a:ext cx="10885117" cy="5054600"/>
              </a:xfrm>
              <a:blipFill>
                <a:blip r:embed="rId3"/>
                <a:stretch>
                  <a:fillRect l="-504" t="-60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144000" y="6457061"/>
            <a:ext cx="2844800" cy="20005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00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700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0897" y="741799"/>
            <a:ext cx="7988808" cy="1188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907" y="2293093"/>
            <a:ext cx="7148788" cy="157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3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8801" y="3112306"/>
            <a:ext cx="11125200" cy="673103"/>
          </a:xfrm>
        </p:spPr>
        <p:txBody>
          <a:bodyPr/>
          <a:lstStyle/>
          <a:p>
            <a:pPr algn="ctr" rtl="0"/>
            <a:r>
              <a:rPr lang="ru-Ru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631011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182973"/>
            <a:ext cx="10363200" cy="977538"/>
          </a:xfrm>
        </p:spPr>
        <p:txBody>
          <a:bodyPr>
            <a:noAutofit/>
          </a:bodyPr>
          <a:lstStyle/>
          <a:p>
            <a:pPr algn="l" rtl="0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Теплокарта и эталонный уровень производительности</a:t>
            </a:r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0"/>
          <a:stretch/>
        </p:blipFill>
        <p:spPr bwMode="auto">
          <a:xfrm>
            <a:off x="595618" y="1160511"/>
            <a:ext cx="11324423" cy="552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02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805" y="633712"/>
            <a:ext cx="10363200" cy="580800"/>
          </a:xfrm>
        </p:spPr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Объяснение теплокарты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Контрольный уровень производительности должен, по возможности, зависеть от контекста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Показывает «расстояние» до цели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ru-Ru" sz="32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Измеряется в процентных шагах цели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72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805" y="315374"/>
            <a:ext cx="10363200" cy="580800"/>
          </a:xfrm>
        </p:spPr>
        <p:txBody>
          <a:bodyPr>
            <a:noAutofit/>
          </a:bodyPr>
          <a:lstStyle/>
          <a:p>
            <a:pPr algn="l" rtl="0"/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Лепестковые диаграммы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sz="794" b="0" i="0" u="none" strike="noStrike" kern="1200" cap="none" spc="0" normalizeH="0" baseline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794" b="0" i="0" u="none" strike="noStrike" kern="1200" cap="none" spc="0" normalizeH="0" baseline="0" noProof="0" dirty="0">
              <a:ln>
                <a:noFill/>
              </a:ln>
              <a:solidFill>
                <a:srgbClr val="6C646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t="1337" r="2490" b="14392"/>
          <a:stretch/>
        </p:blipFill>
        <p:spPr bwMode="auto">
          <a:xfrm>
            <a:off x="91440" y="1463039"/>
            <a:ext cx="12100560" cy="327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427930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AEB738CD-2354-49A0-B968-E6C811614D7F}"/>
</file>

<file path=customXml/itemProps2.xml><?xml version="1.0" encoding="utf-8"?>
<ds:datastoreItem xmlns:ds="http://schemas.openxmlformats.org/officeDocument/2006/customXml" ds:itemID="{EC955878-418A-43DA-8A11-2B1E582526BB}">
  <ds:schemaRefs>
    <ds:schemaRef ds:uri="http://purl.org/dc/terms/"/>
    <ds:schemaRef ds:uri="http://schemas.openxmlformats.org/package/2006/metadata/core-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DFEB8A2-A69C-4E07-A8D6-AF9F3F75F31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4194C76-0459-4A59-8BBC-12EFDEDA5804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2647</Words>
  <Application>Microsoft Office PowerPoint</Application>
  <PresentationFormat>Widescreen</PresentationFormat>
  <Paragraphs>234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Gill Sans MT</vt:lpstr>
      <vt:lpstr>Times</vt:lpstr>
      <vt:lpstr>Wingdings</vt:lpstr>
      <vt:lpstr>16.9-Template_12.7.2016</vt:lpstr>
      <vt:lpstr>PowerPoint Presentation</vt:lpstr>
      <vt:lpstr>Формулы, приведенные в Справочной таблице показателей </vt:lpstr>
      <vt:lpstr>Расчет ― типы агрегации</vt:lpstr>
      <vt:lpstr>Расчет ― типы агрегации</vt:lpstr>
      <vt:lpstr>На практике</vt:lpstr>
      <vt:lpstr>Результаты</vt:lpstr>
      <vt:lpstr>Теплокарта и эталонный уровень производительности</vt:lpstr>
      <vt:lpstr>Объяснение теплокарты</vt:lpstr>
      <vt:lpstr>Лепестковые диаграммы</vt:lpstr>
      <vt:lpstr>Множество таблиц</vt:lpstr>
      <vt:lpstr>Коэффициент дефицита в разбивке по товарам-маркерам (процентный показатель организаций,  в которых в день оценки наблюдался дефицит)</vt:lpstr>
      <vt:lpstr>Другие возможные графики</vt:lpstr>
      <vt:lpstr>Примечания</vt:lpstr>
      <vt:lpstr>Изучите данные с помощью собственных визуализаций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46</cp:revision>
  <dcterms:created xsi:type="dcterms:W3CDTF">2018-05-01T03:53:35Z</dcterms:created>
  <dcterms:modified xsi:type="dcterms:W3CDTF">2022-08-08T12:50:15Z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